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7" r:id="rId2"/>
    <p:sldId id="342" r:id="rId3"/>
    <p:sldId id="343" r:id="rId4"/>
    <p:sldId id="344" r:id="rId5"/>
    <p:sldId id="345" r:id="rId6"/>
    <p:sldId id="352" r:id="rId7"/>
    <p:sldId id="348" r:id="rId8"/>
    <p:sldId id="368" r:id="rId9"/>
    <p:sldId id="386" r:id="rId10"/>
    <p:sldId id="357" r:id="rId11"/>
    <p:sldId id="362" r:id="rId12"/>
    <p:sldId id="363" r:id="rId13"/>
    <p:sldId id="384" r:id="rId14"/>
    <p:sldId id="387" r:id="rId15"/>
    <p:sldId id="388" r:id="rId16"/>
    <p:sldId id="389" r:id="rId17"/>
    <p:sldId id="391" r:id="rId18"/>
    <p:sldId id="392" r:id="rId19"/>
    <p:sldId id="364" r:id="rId20"/>
    <p:sldId id="385" r:id="rId21"/>
    <p:sldId id="393" r:id="rId22"/>
    <p:sldId id="397" r:id="rId23"/>
    <p:sldId id="394" r:id="rId24"/>
    <p:sldId id="395" r:id="rId25"/>
    <p:sldId id="396" r:id="rId26"/>
    <p:sldId id="436" r:id="rId27"/>
    <p:sldId id="398" r:id="rId28"/>
    <p:sldId id="400" r:id="rId29"/>
    <p:sldId id="401" r:id="rId30"/>
    <p:sldId id="403" r:id="rId31"/>
    <p:sldId id="404" r:id="rId32"/>
    <p:sldId id="405" r:id="rId33"/>
    <p:sldId id="407" r:id="rId34"/>
    <p:sldId id="406" r:id="rId35"/>
    <p:sldId id="365" r:id="rId36"/>
    <p:sldId id="374" r:id="rId37"/>
    <p:sldId id="369" r:id="rId38"/>
    <p:sldId id="408" r:id="rId39"/>
    <p:sldId id="379" r:id="rId40"/>
    <p:sldId id="378" r:id="rId41"/>
    <p:sldId id="380" r:id="rId42"/>
    <p:sldId id="376" r:id="rId43"/>
    <p:sldId id="381" r:id="rId44"/>
    <p:sldId id="383" r:id="rId45"/>
    <p:sldId id="382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416" r:id="rId54"/>
    <p:sldId id="417" r:id="rId55"/>
    <p:sldId id="418" r:id="rId56"/>
    <p:sldId id="419" r:id="rId57"/>
    <p:sldId id="420" r:id="rId58"/>
    <p:sldId id="421" r:id="rId59"/>
    <p:sldId id="422" r:id="rId60"/>
    <p:sldId id="423" r:id="rId61"/>
    <p:sldId id="424" r:id="rId62"/>
    <p:sldId id="425" r:id="rId63"/>
    <p:sldId id="426" r:id="rId64"/>
    <p:sldId id="428" r:id="rId65"/>
    <p:sldId id="429" r:id="rId66"/>
    <p:sldId id="430" r:id="rId67"/>
    <p:sldId id="431" r:id="rId68"/>
    <p:sldId id="433" r:id="rId69"/>
    <p:sldId id="434" r:id="rId70"/>
    <p:sldId id="435" r:id="rId71"/>
    <p:sldId id="437" r:id="rId72"/>
    <p:sldId id="346" r:id="rId73"/>
    <p:sldId id="33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816AFC-6E3A-44F3-8CAE-5A3B6DF6D547}">
          <p14:sldIdLst>
            <p14:sldId id="257"/>
            <p14:sldId id="342"/>
            <p14:sldId id="343"/>
            <p14:sldId id="344"/>
            <p14:sldId id="345"/>
            <p14:sldId id="352"/>
            <p14:sldId id="348"/>
            <p14:sldId id="368"/>
            <p14:sldId id="386"/>
            <p14:sldId id="357"/>
            <p14:sldId id="362"/>
            <p14:sldId id="363"/>
            <p14:sldId id="384"/>
            <p14:sldId id="387"/>
            <p14:sldId id="388"/>
            <p14:sldId id="389"/>
            <p14:sldId id="391"/>
            <p14:sldId id="392"/>
            <p14:sldId id="364"/>
            <p14:sldId id="385"/>
            <p14:sldId id="393"/>
            <p14:sldId id="397"/>
            <p14:sldId id="394"/>
            <p14:sldId id="395"/>
            <p14:sldId id="396"/>
            <p14:sldId id="436"/>
            <p14:sldId id="398"/>
            <p14:sldId id="400"/>
            <p14:sldId id="401"/>
            <p14:sldId id="403"/>
            <p14:sldId id="404"/>
            <p14:sldId id="405"/>
            <p14:sldId id="407"/>
            <p14:sldId id="406"/>
            <p14:sldId id="365"/>
            <p14:sldId id="374"/>
            <p14:sldId id="369"/>
            <p14:sldId id="408"/>
            <p14:sldId id="379"/>
            <p14:sldId id="378"/>
            <p14:sldId id="380"/>
            <p14:sldId id="376"/>
            <p14:sldId id="381"/>
            <p14:sldId id="383"/>
            <p14:sldId id="382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8"/>
            <p14:sldId id="429"/>
            <p14:sldId id="430"/>
            <p14:sldId id="431"/>
            <p14:sldId id="433"/>
            <p14:sldId id="434"/>
            <p14:sldId id="435"/>
            <p14:sldId id="437"/>
            <p14:sldId id="346"/>
            <p14:sldId id="33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4529" autoAdjust="0"/>
  </p:normalViewPr>
  <p:slideViewPr>
    <p:cSldViewPr snapToGrid="0">
      <p:cViewPr varScale="1">
        <p:scale>
          <a:sx n="102" d="100"/>
          <a:sy n="102" d="100"/>
        </p:scale>
        <p:origin x="-14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9E78C-889D-4259-AD62-3B46E8735E63}" type="datetimeFigureOut">
              <a:rPr lang="en-GB" smtClean="0"/>
              <a:pPr/>
              <a:t>7/6/16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9F796-5EA0-435D-A021-CF2D04FDD1F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389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Tijdelijke aanduiding voor dia-afbeelding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75107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911225" fontAlgn="base">
              <a:spcBef>
                <a:spcPct val="0"/>
              </a:spcBef>
              <a:spcAft>
                <a:spcPct val="0"/>
              </a:spcAft>
              <a:defRPr/>
            </a:pPr>
            <a:fld id="{9150E3DB-B014-477A-B6E0-52B0EF7958B1}" type="slidenum">
              <a:rPr lang="en-US"/>
              <a:pPr defTabSz="911225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66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95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8653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39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582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49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59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69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70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71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72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563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9F796-5EA0-435D-A021-CF2D04FDD1F5}" type="slidenum">
              <a:rPr lang="en-GB" smtClean="0">
                <a:solidFill>
                  <a:prstClr val="black"/>
                </a:solidFill>
              </a:rPr>
              <a:pPr/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97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68CA-05E9-481A-BB85-3F80A88F1E96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130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B684E-7F80-4E77-8491-CF317E9AB97C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342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4981-67B1-48E5-877A-E8C87AE98300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4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 (Body)"/>
              </a:defRPr>
            </a:lvl1pPr>
            <a:lvl2pPr>
              <a:defRPr>
                <a:latin typeface="Calibri (Body)"/>
              </a:defRPr>
            </a:lvl2pPr>
            <a:lvl3pPr>
              <a:defRPr>
                <a:latin typeface="Calibri (Body)"/>
              </a:defRPr>
            </a:lvl3pPr>
            <a:lvl4pPr>
              <a:defRPr>
                <a:latin typeface="Calibri (Body)"/>
              </a:defRPr>
            </a:lvl4pPr>
            <a:lvl5pPr>
              <a:defRPr>
                <a:latin typeface="Calibri (Body)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44463" y="6293720"/>
            <a:ext cx="4114800" cy="365125"/>
          </a:xfrm>
        </p:spPr>
        <p:txBody>
          <a:bodyPr/>
          <a:lstStyle>
            <a:lvl1pPr>
              <a:defRPr>
                <a:latin typeface="Calibri (Body)"/>
              </a:defRPr>
            </a:lvl1pPr>
          </a:lstStyle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53209" y="6318772"/>
            <a:ext cx="2743200" cy="365125"/>
          </a:xfrm>
        </p:spPr>
        <p:txBody>
          <a:bodyPr/>
          <a:lstStyle>
            <a:lvl1pPr>
              <a:defRPr sz="2000" b="1">
                <a:solidFill>
                  <a:schemeClr val="bg1"/>
                </a:solidFill>
                <a:latin typeface="Calibri (Body)"/>
              </a:defRPr>
            </a:lvl1pPr>
          </a:lstStyle>
          <a:p>
            <a:fld id="{9C414497-F3A1-438D-8A2F-46F2205A321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21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2B1C5-0BC9-49A3-8726-013BDC816EE5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6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DBE8A-467B-4BA4-9DF4-99FE260D13BC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00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75D0D-C9CC-4E26-8D8F-3E25C929B8D2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79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FE009-38F2-41C7-9FB2-A10C945477D1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84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C5806-5E58-468C-8FF8-8E1D0C6EC856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874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0A43-17D1-443F-8126-BBEFB6B331AE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2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6232-936C-49DD-AC7F-2372832E18CE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5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8FBE2-70B1-48CC-9179-B390A198345E}" type="datetime1">
              <a:rPr lang="en-GB" smtClean="0"/>
              <a:pPr/>
              <a:t>7/6/16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4497-F3A1-438D-8A2F-46F2205A32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45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www.atlassian.com/git/images/articles/simple-git-workflow-is-simple/rebase-on-feature.gif" TargetMode="External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www.atlassian.com/git/images/articles/simple-git-workflow-is-simple/rebase-on-feature.gif" TargetMode="External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4"/>
          <p:cNvSpPr/>
          <p:nvPr/>
        </p:nvSpPr>
        <p:spPr>
          <a:xfrm>
            <a:off x="1587" y="4114800"/>
            <a:ext cx="12190413" cy="2743200"/>
          </a:xfrm>
          <a:prstGeom prst="rect">
            <a:avLst/>
          </a:prstGeom>
          <a:solidFill>
            <a:srgbClr val="084389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/>
          </a:p>
        </p:txBody>
      </p:sp>
      <p:pic>
        <p:nvPicPr>
          <p:cNvPr id="174083" name="Afbeelding 2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7602" y="5608639"/>
            <a:ext cx="6445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87400" y="1975733"/>
            <a:ext cx="990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Git</a:t>
            </a:r>
          </a:p>
          <a:p>
            <a:r>
              <a:rPr lang="en-US" sz="2000" i="1" dirty="0" smtClean="0">
                <a:latin typeface="Calibri "/>
              </a:rPr>
              <a:t>- Sunil </a:t>
            </a:r>
            <a:r>
              <a:rPr lang="en-US" sz="2000" i="1" dirty="0" err="1" smtClean="0">
                <a:latin typeface="Calibri "/>
              </a:rPr>
              <a:t>kumar</a:t>
            </a:r>
            <a:endParaRPr lang="en-US" sz="2000" i="1" dirty="0">
              <a:latin typeface="Calibri "/>
            </a:endParaRPr>
          </a:p>
          <a:p>
            <a:endParaRPr lang="en-GB" sz="4400" b="1" dirty="0" smtClean="0">
              <a:latin typeface="Open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900" y="-150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68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4880236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add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add files to staging area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4880236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status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check the status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5726860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commit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commit the changes from staging area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2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1" y="2392166"/>
            <a:ext cx="6411629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push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push commits from local repo to shared repo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What is Java?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11603"/>
            <a:ext cx="12192000" cy="24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5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Object Oriented Programming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073" y="2275780"/>
            <a:ext cx="10934515" cy="1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5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Platform Independency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68" y="658169"/>
            <a:ext cx="11178772" cy="52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1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Data Types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368" y="796936"/>
            <a:ext cx="6780403" cy="52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Classes &amp; Objects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425" y="2211535"/>
            <a:ext cx="10461402" cy="193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4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1" y="2392166"/>
            <a:ext cx="6411629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branch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for managing different branches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19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-12152" y="49054"/>
            <a:ext cx="9817334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Table Of Content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sp>
        <p:nvSpPr>
          <p:cNvPr id="15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82385" y="1033526"/>
            <a:ext cx="1903085" cy="4801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VCS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add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fetch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checkout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merge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rebase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cherry-pick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Git</a:t>
            </a:r>
            <a:r>
              <a:rPr lang="en-US" dirty="0" smtClean="0"/>
              <a:t> reset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Pull Request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1" y="2392166"/>
            <a:ext cx="6411629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checkout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switch between branches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Conditional statements – If Else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987" y="1062586"/>
            <a:ext cx="9436447" cy="461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Conditional statements – Switch Case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243" y="722224"/>
            <a:ext cx="5624502" cy="55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Loops – </a:t>
            </a:r>
            <a:r>
              <a:rPr lang="en-GB" sz="2400" b="1" dirty="0" err="1">
                <a:solidFill>
                  <a:srgbClr val="376092"/>
                </a:solidFill>
                <a:ea typeface="Segoe UI" pitchFamily="34" charset="0"/>
                <a:cs typeface="Open Sans Light"/>
              </a:rPr>
              <a:t>foreach</a:t>
            </a:r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1828800"/>
            <a:ext cx="984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Loops - for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74" y="2057401"/>
            <a:ext cx="10573455" cy="23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Named Loops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228" y="588223"/>
            <a:ext cx="6999360" cy="55224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6956" y="2689656"/>
            <a:ext cx="8316830" cy="28639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7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Named Loops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228" y="588223"/>
            <a:ext cx="6999360" cy="55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5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793" y="2020729"/>
            <a:ext cx="6248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2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Pool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4041" y="959308"/>
            <a:ext cx="8581399" cy="477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1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Builder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29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75" y="1079004"/>
            <a:ext cx="10585906" cy="41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6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-12152" y="49054"/>
            <a:ext cx="9817334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VCS – Version Control System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sp>
        <p:nvSpPr>
          <p:cNvPr id="15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20533" y="1369732"/>
            <a:ext cx="95369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/>
              <a:t>Version control is a system that records changes to a file or set of files over time so that you can recall specific versions later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For example: If you are a graphic or web designer and want to keep every version of an image or layout (which you would most certainly want to), a Version Control System (VCS) is a very wise thing to use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/>
              <a:t>It allows you to revert files back to a previous state, revert the entire project back to a previous state, compare changes over time, see who last modified something that might be causing a problem, who introduced an issue and when, and more.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a VCS also generally means that if you screw things up or lose files, you can easily </a:t>
            </a:r>
            <a:r>
              <a:rPr lang="en-US" b="1" dirty="0"/>
              <a:t>recover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78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Builder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233" y="1675409"/>
            <a:ext cx="9390672" cy="276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69673" y="2864948"/>
            <a:ext cx="7409475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Buffer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Buffer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180" y="1813869"/>
            <a:ext cx="10374250" cy="29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8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Buffer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12" y="1611910"/>
            <a:ext cx="10922065" cy="33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String </a:t>
            </a:r>
            <a:r>
              <a:rPr lang="en-GB" sz="2400" b="1" dirty="0" err="1">
                <a:solidFill>
                  <a:srgbClr val="376092"/>
                </a:solidFill>
                <a:ea typeface="Segoe UI" pitchFamily="34" charset="0"/>
                <a:cs typeface="Open Sans Light"/>
              </a:rPr>
              <a:t>Tokenizer</a:t>
            </a:r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386" y="1612900"/>
            <a:ext cx="9938488" cy="29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674778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pull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pull changes from shared repo to current branch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674778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fetch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fetch changes from shared repo to local repo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3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merge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merge changes from another branch to current branch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merge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merge changes from another branch to current branch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rebase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  <a:ea typeface="Segoe UI" pitchFamily="34" charset="0"/>
                <a:cs typeface="Open Sans Light"/>
              </a:rPr>
              <a:t>- rewrite your commit history</a:t>
            </a:r>
            <a:endParaRPr lang="en-US" sz="2400" b="1" dirty="0">
              <a:solidFill>
                <a:srgbClr val="FF0000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39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-12152" y="49054"/>
            <a:ext cx="9817334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Workflow 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19" y="755803"/>
            <a:ext cx="10090855" cy="53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771" y="0"/>
            <a:ext cx="428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6"/>
              </a:rPr>
              <a:t>Git Pull Rebase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979" y="684866"/>
            <a:ext cx="9773505" cy="549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1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771" y="0"/>
            <a:ext cx="42852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6"/>
              </a:rPr>
              <a:t>Git Pull Rebase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595" y="674395"/>
            <a:ext cx="9783406" cy="55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7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cherry-pick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pick commit from any branch and apply onto your branch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reset (hard/soft)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</a:t>
            </a:r>
            <a:r>
              <a:rPr lang="en-GB" sz="2400" b="1" dirty="0" smtClean="0">
                <a:solidFill>
                  <a:srgbClr val="FF0000"/>
                </a:solidFill>
                <a:ea typeface="Segoe UI" pitchFamily="34" charset="0"/>
                <a:cs typeface="Open Sans Light"/>
              </a:rPr>
              <a:t>reset files</a:t>
            </a:r>
            <a:endParaRPr lang="en-US" sz="2400" b="1" dirty="0">
              <a:solidFill>
                <a:srgbClr val="FF0000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Garbage Collection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81" y="1982440"/>
            <a:ext cx="9801534" cy="2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9275208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Pull Request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send your changes to </a:t>
            </a:r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origin/upstream </a:t>
            </a:r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branch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0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91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49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914400"/>
            <a:ext cx="8712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1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144544" y="3143880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44544" y="3143880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53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6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44544" y="3143880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release/DSE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5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44544" y="3143880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43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579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917421" y="4083739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144523" y="4024454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31278" y="396219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42934" y="389993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2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917421" y="4083739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144523" y="4024454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31278" y="396219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42934" y="389993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95369" y="3000959"/>
            <a:ext cx="1630995" cy="143199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307819" y="3274905"/>
            <a:ext cx="2440268" cy="11829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70468" y="4482761"/>
            <a:ext cx="2888480" cy="42337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52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917421" y="4083739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144523" y="4024454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31278" y="396219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42934" y="389993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295369" y="3000959"/>
            <a:ext cx="1630995" cy="143199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307819" y="3274905"/>
            <a:ext cx="2440268" cy="11829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270468" y="4482761"/>
            <a:ext cx="2888480" cy="42337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668879" y="3972223"/>
            <a:ext cx="149404" cy="11206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83929" y="3875583"/>
            <a:ext cx="149404" cy="11206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770479" y="3654423"/>
            <a:ext cx="149404" cy="11206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22879" y="3582687"/>
            <a:ext cx="149404" cy="11206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075279" y="3523403"/>
            <a:ext cx="149404" cy="11206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039761" y="4507664"/>
            <a:ext cx="102232" cy="19528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92161" y="4535544"/>
            <a:ext cx="102232" cy="19528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44561" y="4563424"/>
            <a:ext cx="102232" cy="19528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481511" y="4588328"/>
            <a:ext cx="102232" cy="19528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0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59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917421" y="4083739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144523" y="4024454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31278" y="396219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42934" y="389993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16200000" flipH="1">
            <a:off x="6362087" y="3984687"/>
            <a:ext cx="560345" cy="161854"/>
          </a:xfrm>
          <a:prstGeom prst="curvedConnector3">
            <a:avLst>
              <a:gd name="adj1" fmla="val 30000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10339" y="3760537"/>
            <a:ext cx="190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2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70" y="321936"/>
            <a:ext cx="6794588" cy="57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369" y="2590039"/>
            <a:ext cx="6523981" cy="18678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47545" y="3022334"/>
            <a:ext cx="331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feature/JIRA-8921-small-desc-of-feature</a:t>
            </a:r>
            <a:endParaRPr lang="en-US" sz="14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917421" y="4083739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144523" y="4024454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331278" y="396219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542934" y="3899932"/>
            <a:ext cx="149869" cy="2994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6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6200000" flipV="1">
            <a:off x="5807906" y="1998705"/>
            <a:ext cx="2540231" cy="1979604"/>
          </a:xfrm>
          <a:prstGeom prst="curvedConnector3">
            <a:avLst>
              <a:gd name="adj1" fmla="val 100980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7558" y="17682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 lead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63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6200000" flipV="1">
            <a:off x="5807906" y="1998705"/>
            <a:ext cx="2540231" cy="1979604"/>
          </a:xfrm>
          <a:prstGeom prst="curvedConnector3">
            <a:avLst>
              <a:gd name="adj1" fmla="val 100980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7558" y="17682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 lead</a:t>
            </a:r>
            <a:endParaRPr lang="en-US" dirty="0"/>
          </a:p>
        </p:txBody>
      </p:sp>
      <p:cxnSp>
        <p:nvCxnSpPr>
          <p:cNvPr id="47" name="Curved Connector 46"/>
          <p:cNvCxnSpPr/>
          <p:nvPr/>
        </p:nvCxnSpPr>
        <p:spPr>
          <a:xfrm rot="10800000">
            <a:off x="5655455" y="2107382"/>
            <a:ext cx="1453693" cy="769056"/>
          </a:xfrm>
          <a:prstGeom prst="curvedConnector3">
            <a:avLst>
              <a:gd name="adj1" fmla="val 24306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64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6200000" flipV="1">
            <a:off x="5807906" y="1998705"/>
            <a:ext cx="2540231" cy="1979604"/>
          </a:xfrm>
          <a:prstGeom prst="curvedConnector3">
            <a:avLst>
              <a:gd name="adj1" fmla="val 100980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07558" y="1768200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 lead</a:t>
            </a:r>
            <a:endParaRPr lang="en-US" dirty="0"/>
          </a:p>
        </p:txBody>
      </p:sp>
      <p:cxnSp>
        <p:nvCxnSpPr>
          <p:cNvPr id="47" name="Curved Connector 46"/>
          <p:cNvCxnSpPr/>
          <p:nvPr/>
        </p:nvCxnSpPr>
        <p:spPr>
          <a:xfrm rot="10800000">
            <a:off x="5655455" y="2107382"/>
            <a:ext cx="1453693" cy="769056"/>
          </a:xfrm>
          <a:prstGeom prst="curvedConnector3">
            <a:avLst>
              <a:gd name="adj1" fmla="val 24306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release-team2</a:t>
            </a:r>
            <a:endParaRPr lang="en-US" dirty="0"/>
          </a:p>
        </p:txBody>
      </p:sp>
      <p:cxnSp>
        <p:nvCxnSpPr>
          <p:cNvPr id="58" name="Curved Connector 57"/>
          <p:cNvCxnSpPr/>
          <p:nvPr/>
        </p:nvCxnSpPr>
        <p:spPr>
          <a:xfrm rot="10800000">
            <a:off x="5260042" y="2446563"/>
            <a:ext cx="1836655" cy="1264166"/>
          </a:xfrm>
          <a:prstGeom prst="curvedConnector3">
            <a:avLst>
              <a:gd name="adj1" fmla="val 50000"/>
            </a:avLst>
          </a:prstGeom>
          <a:ln w="57150" cmpd="sng">
            <a:solidFill>
              <a:srgbClr val="C55A1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30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65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66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/>
          <p:cNvCxnSpPr/>
          <p:nvPr/>
        </p:nvCxnSpPr>
        <p:spPr>
          <a:xfrm rot="10800000">
            <a:off x="3859607" y="1568967"/>
            <a:ext cx="2166360" cy="161877"/>
          </a:xfrm>
          <a:prstGeom prst="curvedConnector3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68879" y="1220306"/>
            <a:ext cx="93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</a:t>
            </a:r>
            <a:r>
              <a:rPr lang="en-US" dirty="0" smtClean="0"/>
              <a:t> 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681990" y="395091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22337" y="380446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797039" y="367994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37386" y="353349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933993" y="330638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74340" y="315993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049042" y="303540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89389" y="288895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0698" y="254977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301045" y="240332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437999" y="2067120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12701" y="194259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553048" y="179614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/>
          <p:cNvCxnSpPr/>
          <p:nvPr/>
        </p:nvCxnSpPr>
        <p:spPr>
          <a:xfrm rot="10800000">
            <a:off x="2405913" y="1684011"/>
            <a:ext cx="1391442" cy="34380"/>
          </a:xfrm>
          <a:prstGeom prst="curvedConnector3">
            <a:avLst/>
          </a:prstGeom>
          <a:ln w="57150" cmpd="sng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704720" y="1185924"/>
            <a:ext cx="93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Dev</a:t>
            </a:r>
            <a:r>
              <a:rPr lang="en-US" dirty="0" smtClean="0"/>
              <a:t> ops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2681990" y="395091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22337" y="380446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797039" y="367994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37386" y="353349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933993" y="330638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74340" y="315993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049042" y="303540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89389" y="288895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0698" y="254977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301045" y="240332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437999" y="2067120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12701" y="194259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553048" y="179614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69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681990" y="395091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22337" y="380446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797039" y="367994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37386" y="353349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933993" y="330638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74340" y="315993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049042" y="303540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89389" y="288895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0698" y="254977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301045" y="240332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437999" y="2067120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12701" y="194259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553048" y="179614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78203" y="430801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281199" y="417401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284195" y="402756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262290" y="388111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256298" y="3588766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59294" y="345476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262290" y="330831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240385" y="316186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77736" y="291282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255831" y="276637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262290" y="239931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265286" y="225286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43381" y="210641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81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4905137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clone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clone an already existing repo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7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70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0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Architecture In Organizations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71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440268" y="884100"/>
            <a:ext cx="0" cy="4818967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9471" y="5292147"/>
            <a:ext cx="84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116559" y="5491381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100902" y="5301208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07109" y="5108345"/>
            <a:ext cx="697219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440268" y="983717"/>
            <a:ext cx="4370071" cy="4096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6895" y="921457"/>
            <a:ext cx="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evelop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440268" y="884100"/>
            <a:ext cx="1693246" cy="420881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70866" y="846743"/>
            <a:ext cx="111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uat</a:t>
            </a:r>
            <a:r>
              <a:rPr lang="en-US" dirty="0" smtClean="0"/>
              <a:t>/stage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42072" y="459780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670" y="445135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000533" y="2266284"/>
            <a:ext cx="5590205" cy="2303641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25434" y="3337166"/>
            <a:ext cx="6038417" cy="1220307"/>
          </a:xfrm>
          <a:prstGeom prst="line">
            <a:avLst/>
          </a:prstGeom>
          <a:ln w="28575" cmpd="sng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37884" y="4196361"/>
            <a:ext cx="6113119" cy="34866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80488" y="2070024"/>
            <a:ext cx="1583186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release-team1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1498" y="4003075"/>
            <a:ext cx="13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release/DSE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3691295" y="433928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93496" y="4317354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7801" y="4304902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54557" y="429245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3395" y="428000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365596" y="425807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39901" y="42456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26657" y="4233166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181831" y="424301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384032" y="422108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829903" y="417101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032104" y="4149080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06409" y="4136628"/>
            <a:ext cx="6458" cy="35516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219246" y="3019359"/>
            <a:ext cx="153832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release-team2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401114" y="393549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503712" y="378904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16592" y="366687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19190" y="3520420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14177" y="332831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116775" y="318186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29655" y="305969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32253" y="2913241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768016" y="260193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870614" y="2455487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240302" y="217621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353182" y="205404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455780" y="1907594"/>
            <a:ext cx="320713" cy="233615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681990" y="395091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22337" y="3804466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797039" y="367994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837386" y="3533494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933993" y="330638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74340" y="3159931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049042" y="303540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89389" y="2888959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60698" y="254977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301045" y="2403327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437999" y="2067120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12701" y="194259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553048" y="1796148"/>
            <a:ext cx="368344" cy="108472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78203" y="430801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281199" y="417401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284195" y="402756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262290" y="3881115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256298" y="3588766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259294" y="345476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262290" y="330831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240385" y="3161867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277736" y="291282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255831" y="2766374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262290" y="239931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265286" y="225286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243381" y="2106412"/>
            <a:ext cx="348821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72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115" y="622607"/>
            <a:ext cx="7191820" cy="502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Analytics Development &amp; Service Delivery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/>
              <a:pPr/>
              <a:t>73</a:t>
            </a:fld>
            <a:endParaRPr lang="en-GB" dirty="0"/>
          </a:p>
        </p:txBody>
      </p:sp>
      <p:pic>
        <p:nvPicPr>
          <p:cNvPr id="7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0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1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12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6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18" name="Slide Number Placeholder 2"/>
          <p:cNvSpPr txBox="1">
            <a:spLocks/>
          </p:cNvSpPr>
          <p:nvPr/>
        </p:nvSpPr>
        <p:spPr>
          <a:xfrm>
            <a:off x="5053209" y="63187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414497-F3A1-438D-8A2F-46F2205A3212}" type="slidenum">
              <a:rPr kumimoji="0" lang="en-GB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GB" sz="20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81" y="4308850"/>
            <a:ext cx="2578100" cy="689736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381000" y="304800"/>
            <a:ext cx="83470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13" y="502554"/>
            <a:ext cx="4572396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4457522" y="2392166"/>
            <a:ext cx="2937983" cy="83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git </a:t>
            </a:r>
            <a:r>
              <a:rPr lang="en-GB" sz="2400" b="1" dirty="0" err="1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init</a:t>
            </a:r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</a:t>
            </a:r>
          </a:p>
          <a:p>
            <a:r>
              <a:rPr lang="en-GB" sz="2400" b="1" dirty="0" smtClean="0">
                <a:solidFill>
                  <a:srgbClr val="376092"/>
                </a:solidFill>
                <a:ea typeface="Segoe UI" pitchFamily="34" charset="0"/>
                <a:cs typeface="Open Sans Light"/>
              </a:rPr>
              <a:t> - initialize a git repo</a:t>
            </a:r>
            <a:endParaRPr lang="en-US" sz="2400" b="1" dirty="0">
              <a:solidFill>
                <a:srgbClr val="376092"/>
              </a:solidFill>
              <a:ea typeface="Segoe UI" pitchFamily="34" charset="0"/>
              <a:cs typeface="Open Sans Light"/>
            </a:endParaRP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8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Tekstvak 16"/>
          <p:cNvSpPr txBox="1">
            <a:spLocks noChangeArrowheads="1"/>
          </p:cNvSpPr>
          <p:nvPr/>
        </p:nvSpPr>
        <p:spPr bwMode="auto">
          <a:xfrm>
            <a:off x="101422" y="113032"/>
            <a:ext cx="9275208" cy="461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264" tIns="45633" rIns="91264" bIns="45633" anchor="ctr">
            <a:spAutoFit/>
          </a:bodyPr>
          <a:lstStyle/>
          <a:p>
            <a:r>
              <a:rPr lang="en-GB" sz="2400" b="1" dirty="0">
                <a:solidFill>
                  <a:srgbClr val="376092"/>
                </a:solidFill>
                <a:ea typeface="Segoe UI" pitchFamily="34" charset="0"/>
                <a:cs typeface="Open Sans Light"/>
              </a:rPr>
              <a:t>Anatomy of a class </a:t>
            </a:r>
          </a:p>
        </p:txBody>
      </p:sp>
      <p:pic>
        <p:nvPicPr>
          <p:cNvPr id="189443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92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44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53802" y="6375400"/>
            <a:ext cx="439737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45" name="Tijdelijke aanduiding voor voettekst 24"/>
          <p:cNvSpPr txBox="1">
            <a:spLocks/>
          </p:cNvSpPr>
          <p:nvPr/>
        </p:nvSpPr>
        <p:spPr bwMode="auto">
          <a:xfrm>
            <a:off x="9336088" y="6394451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46" name="Tijdelijke aanduiding voor voettekst 24"/>
          <p:cNvSpPr txBox="1">
            <a:spLocks/>
          </p:cNvSpPr>
          <p:nvPr/>
        </p:nvSpPr>
        <p:spPr bwMode="auto">
          <a:xfrm>
            <a:off x="10591801" y="6391276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89447" name="Tijdelijke aanduiding voor voettekst 24"/>
          <p:cNvSpPr txBox="1">
            <a:spLocks/>
          </p:cNvSpPr>
          <p:nvPr/>
        </p:nvSpPr>
        <p:spPr bwMode="auto">
          <a:xfrm>
            <a:off x="704851" y="6299201"/>
            <a:ext cx="38592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4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Operations Roadmap 2013</a:t>
            </a:r>
          </a:p>
        </p:txBody>
      </p:sp>
      <p:sp>
        <p:nvSpPr>
          <p:cNvPr id="21" name="Rechthoek 14"/>
          <p:cNvSpPr/>
          <p:nvPr/>
        </p:nvSpPr>
        <p:spPr>
          <a:xfrm>
            <a:off x="-6350" y="6299201"/>
            <a:ext cx="12196763" cy="581025"/>
          </a:xfrm>
          <a:prstGeom prst="rect">
            <a:avLst/>
          </a:prstGeom>
          <a:solidFill>
            <a:srgbClr val="08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64" tIns="45633" rIns="91264" bIns="45633" anchor="ctr"/>
          <a:lstStyle/>
          <a:p>
            <a:pPr algn="ctr" defTabSz="912728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9450" name="Afbeelding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12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9451" name="Afbeelding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45864" y="6381751"/>
            <a:ext cx="441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52" name="Tijdelijke aanduiding voor voettekst 24"/>
          <p:cNvSpPr txBox="1">
            <a:spLocks/>
          </p:cNvSpPr>
          <p:nvPr/>
        </p:nvSpPr>
        <p:spPr bwMode="auto">
          <a:xfrm>
            <a:off x="9329739" y="6400801"/>
            <a:ext cx="142081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previous</a:t>
            </a:r>
          </a:p>
        </p:txBody>
      </p:sp>
      <p:sp>
        <p:nvSpPr>
          <p:cNvPr id="189453" name="Tijdelijke aanduiding voor voettekst 24"/>
          <p:cNvSpPr txBox="1">
            <a:spLocks/>
          </p:cNvSpPr>
          <p:nvPr/>
        </p:nvSpPr>
        <p:spPr bwMode="auto">
          <a:xfrm>
            <a:off x="10583863" y="6399214"/>
            <a:ext cx="711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64" tIns="45633" rIns="91264" bIns="45633" anchor="ctr"/>
          <a:lstStyle/>
          <a:p>
            <a:r>
              <a:rPr lang="en-US" sz="2000" dirty="0">
                <a:solidFill>
                  <a:srgbClr val="FFFFFF"/>
                </a:solidFill>
                <a:latin typeface="Segoe UI" pitchFamily="34" charset="0"/>
                <a:cs typeface="Segoe UI" pitchFamily="34" charset="0"/>
              </a:rPr>
              <a:t>next</a:t>
            </a:r>
          </a:p>
        </p:txBody>
      </p:sp>
      <p:sp>
        <p:nvSpPr>
          <p:cNvPr id="179" name="Tijdelijke aanduiding voor voettekst 24"/>
          <p:cNvSpPr txBox="1">
            <a:spLocks/>
          </p:cNvSpPr>
          <p:nvPr/>
        </p:nvSpPr>
        <p:spPr bwMode="auto">
          <a:xfrm>
            <a:off x="712789" y="6391108"/>
            <a:ext cx="6194448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122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prstClr val="white"/>
                </a:solidFill>
                <a:cs typeface="Segoe UI" pitchFamily="34" charset="0"/>
              </a:rPr>
              <a:t>Big Data, Big Experience, Big Expertise - Fast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4497-F3A1-438D-8A2F-46F2205A3212}" type="slidenum">
              <a:rPr lang="en-GB" smtClean="0">
                <a:solidFill>
                  <a:prstClr val="white"/>
                </a:solidFill>
              </a:rPr>
              <a:pPr/>
              <a:t>9</a:t>
            </a:fld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32" y="32901"/>
            <a:ext cx="2578100" cy="68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1270000"/>
            <a:ext cx="91567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9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16366</TotalTime>
  <Words>2236</Words>
  <Application>Microsoft Macintosh PowerPoint</Application>
  <PresentationFormat>Custom</PresentationFormat>
  <Paragraphs>828</Paragraphs>
  <Slides>73</Slides>
  <Notes>73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Rajiv</dc:creator>
  <cp:lastModifiedBy>Kohl's Corporation</cp:lastModifiedBy>
  <cp:revision>282</cp:revision>
  <dcterms:created xsi:type="dcterms:W3CDTF">2014-01-29T05:53:48Z</dcterms:created>
  <dcterms:modified xsi:type="dcterms:W3CDTF">2016-07-06T11:49:44Z</dcterms:modified>
</cp:coreProperties>
</file>